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0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3"/>
  </p:normalViewPr>
  <p:slideViewPr>
    <p:cSldViewPr snapToGrid="0" snapToObjects="1">
      <p:cViewPr varScale="1">
        <p:scale>
          <a:sx n="86" d="100"/>
          <a:sy n="86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043B-2359-CA4C-9396-D5E228E60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D8DDA-5864-4A42-B400-3444D57C1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6FC8-C3B6-944A-AA72-AEDCDB77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92749-DDD0-C24B-BB25-82786F52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1906-2CA7-B74F-9B05-5D58EF68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978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C88D-6D7A-784D-8D99-A74CCDC5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19B07-4F43-5044-87EA-0AE03EC80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1250-A07C-8B4F-940A-78AB9379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CFC9-F129-0C4B-9675-0742128F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8A132-B711-7544-BB00-3A30E1F9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198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74FDD-B2AD-C845-8586-96EE197E5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AB390-7E5E-284A-BF12-7A008E6E6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698F8-DB9A-774B-88E8-00276B9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8C14-CEEB-0C40-B7F3-42449310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11630-1D95-BC4D-89E5-C176AD8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52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D35EE-A52D-B648-A004-074DB8CB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DDE3-831D-8A42-9B5A-0383656D4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C878-219E-D742-A3A0-94A52CF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10A8B-8DB1-D64B-8597-FED08584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ACF9-B24F-8748-91D0-27FBD2D5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3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6C89-83EE-B04C-876C-92B20E85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9B60-0522-8047-8B1D-911D003B1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CA2E-C479-3140-A8B6-52AE7803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A1CC2-AAD6-214E-AE05-DF23C23A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C611-D8BF-5C49-84F0-1A3DF9F1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16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01D7-B315-E54F-A5F7-E2FE89C4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4731-C2CA-0747-9F88-790A2A809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62981-4F92-984E-99CE-5E493697A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149D2-926E-7A4C-9C8A-D5DB96C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A8403-4EA3-994B-AB1F-A54F2E3B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F7A4-DDC3-4E4B-9E36-7E1FCAFD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590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E1D5-3B1D-2647-830D-C36637B5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0988C-21E6-624C-A3A4-5A20A2B8E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F222A-9656-844C-A0F4-DE95E3840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7F738-24ED-564E-9F58-668416037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1F06F-0C23-C64E-9C63-961B229ED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91903-38AF-1C48-B91F-9F43C0D05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1C0F0-4B99-EC4A-B3CA-DC50141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756BD-2503-F341-A05A-5A78053F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454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3EDA-73CA-0E47-8F58-1FC88926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C6E47-05E5-1740-92A9-E05B056F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3E557-B93D-C745-AC94-86450B66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2AD9C-8F95-C64D-91A8-73494B62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312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D4A12-A3F5-7E4F-899C-77FB12A7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AC01-CBA5-F64F-B931-78C7396E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364E8-2403-4944-8053-2ECB6CC5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134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7581-D68D-F246-8A2F-D4005706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13D7-87AB-0D4E-A449-95AD46809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9EA14-91AF-0C4C-AEF7-9B11F447F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F7CA1-0E71-BB4C-8EA7-AB5482FD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0630-DAB6-7A4A-A806-9946EF9B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C249A-5F73-374F-B90A-16956EEC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626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2A30-1945-014A-B5B0-0227AD1E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FA2C6-EC53-AA45-A8E1-EC1DA35D1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831E-AFE8-D443-A953-8078DFD95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302CA-0ADB-4649-9AE1-C34A3602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38DC5-A7E6-FB4A-A87D-C3AEA0E2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80379-656D-544F-80D9-C6291997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933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DAD81-CBBB-1E43-BEFC-2BDE6456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5CC78-AB84-BE43-A3FC-5543D6CC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B3E95-03E9-3B4E-8D60-A2377CB1E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F8A95-D3F2-564D-8CB5-7FC607C4333C}" type="datetimeFigureOut">
              <a:rPr lang="en-CN" smtClean="0"/>
              <a:t>2020/12/11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3C465-8563-6141-AC90-26F0820F9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66D3-DA05-D343-BDA4-E84979E20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39FAF-6AC3-5040-9B24-C90037FC70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892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f.org/external/np/pdr/mona/Country.aspx" TargetMode="External"/><Relationship Id="rId2" Type="http://schemas.openxmlformats.org/officeDocument/2006/relationships/hyperlink" Target="https://www.imf.org/external/np/fin/quotas/2018/0818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worldbank.org/indicat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5A41-2058-8C4C-A8B1-6A489E77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794" y="868362"/>
            <a:ext cx="13056433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</a:rPr>
              <a:t>Final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Project:</a:t>
            </a:r>
            <a:r>
              <a:rPr lang="zh-CN" altLang="en-US" sz="4800" dirty="0">
                <a:latin typeface="+mn-lt"/>
              </a:rPr>
              <a:t> </a:t>
            </a:r>
            <a:br>
              <a:rPr lang="en-US" altLang="zh-CN" sz="4800" dirty="0">
                <a:latin typeface="+mn-lt"/>
              </a:rPr>
            </a:br>
            <a:r>
              <a:rPr lang="en-US" altLang="zh-CN" sz="4800" dirty="0">
                <a:latin typeface="+mn-lt"/>
              </a:rPr>
              <a:t>The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effect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of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IMF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quota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and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governance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reform</a:t>
            </a:r>
            <a:endParaRPr lang="en-CN" sz="48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6D8C5-1C11-4645-8EC2-B69014DE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6812"/>
            <a:ext cx="9144000" cy="1655762"/>
          </a:xfrm>
        </p:spPr>
        <p:txBody>
          <a:bodyPr/>
          <a:lstStyle/>
          <a:p>
            <a:r>
              <a:rPr lang="en-US" altLang="zh-CN" dirty="0"/>
              <a:t>Yuki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496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Creating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new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 err="1">
                <a:latin typeface="+mn-lt"/>
              </a:rPr>
              <a:t>dataframe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for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plotting</a:t>
            </a:r>
            <a:r>
              <a:rPr lang="zh-CN" altLang="en-US" sz="4000" dirty="0">
                <a:latin typeface="+mn-lt"/>
              </a:rPr>
              <a:t> </a:t>
            </a:r>
            <a:endParaRPr lang="en-CN" sz="4000" dirty="0">
              <a:latin typeface="+mn-lt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2B096E-F4A6-7D4F-87C4-08F44D47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95"/>
            <a:ext cx="6078010" cy="460518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9051C2-8C90-C14C-B8BD-CDB426FB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10" y="1375894"/>
            <a:ext cx="6078010" cy="290834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B67F3E1-8BEF-9A4A-9243-A8B05382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4422775"/>
            <a:ext cx="4787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1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Merging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datasets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for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regression</a:t>
            </a:r>
            <a:r>
              <a:rPr lang="zh-CN" altLang="en-US" sz="4000" dirty="0">
                <a:latin typeface="+mn-lt"/>
              </a:rPr>
              <a:t> </a:t>
            </a:r>
            <a:endParaRPr lang="en-CN" sz="4000" dirty="0">
              <a:latin typeface="+mn-lt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EAD36D-F926-1144-8C54-D5927A47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10" y="1291639"/>
            <a:ext cx="7773991" cy="3555458"/>
          </a:xfrm>
          <a:prstGeom prst="rect">
            <a:avLst/>
          </a:pr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AB63AD1-3AAE-2743-94DE-C588475D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3" y="4847097"/>
            <a:ext cx="11937167" cy="20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Analysis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Visualization</a:t>
            </a:r>
            <a:endParaRPr lang="en-CN" sz="40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09A49-DA2D-0A43-BE1D-57D00A06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6" y="1416414"/>
            <a:ext cx="7396189" cy="4782942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ED6AFBF-02C7-9248-B2CD-906EB6265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00" y="336441"/>
            <a:ext cx="4021218" cy="173861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BABEA7B-21CA-3D45-9203-A670F621E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100" y="2103742"/>
            <a:ext cx="4021218" cy="47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Analysis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Visualization</a:t>
            </a:r>
            <a:endParaRPr lang="en-CN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87093-273F-554D-B827-F8F71197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46550"/>
            <a:ext cx="7469058" cy="46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Analysis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Visualization</a:t>
            </a:r>
            <a:endParaRPr lang="en-CN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BEAFD-6E50-3E4E-84BE-FCD66E0C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610"/>
            <a:ext cx="7469057" cy="460947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270EBB-CB11-F943-83C0-D6556387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57" y="891915"/>
            <a:ext cx="4487264" cy="243377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CB2857A-5746-A744-BF08-3B9C3B5A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57" y="3790380"/>
            <a:ext cx="4625133" cy="2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Analysis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Visualization</a:t>
            </a:r>
            <a:endParaRPr lang="en-CN" sz="4000" dirty="0">
              <a:latin typeface="+mn-lt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EB02BE9-36D7-114E-8DF7-FEE7C265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7" y="1462636"/>
            <a:ext cx="4965700" cy="473710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A3E627-7E34-E648-9E2F-225A8CA3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917" y="2370593"/>
            <a:ext cx="6214083" cy="211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5A41-2058-8C4C-A8B1-6A489E77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794" y="868362"/>
            <a:ext cx="13056433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</a:rPr>
              <a:t>Thanks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for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your</a:t>
            </a:r>
            <a:r>
              <a:rPr lang="zh-CN" altLang="en-US" sz="4800" dirty="0">
                <a:latin typeface="+mn-lt"/>
              </a:rPr>
              <a:t> </a:t>
            </a:r>
            <a:r>
              <a:rPr lang="en-US" altLang="zh-CN" sz="4800" dirty="0">
                <a:latin typeface="+mn-lt"/>
              </a:rPr>
              <a:t>listening</a:t>
            </a:r>
            <a:endParaRPr lang="en-CN" sz="48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6D8C5-1C11-4645-8EC2-B69014DE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6812"/>
            <a:ext cx="9144000" cy="1655762"/>
          </a:xfrm>
        </p:spPr>
        <p:txBody>
          <a:bodyPr/>
          <a:lstStyle/>
          <a:p>
            <a:r>
              <a:rPr lang="en-US" altLang="zh-CN" dirty="0"/>
              <a:t>Yuki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8470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IMF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quota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governance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reform</a:t>
            </a:r>
            <a:endParaRPr lang="en-C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F62C-0485-A945-B1A7-E1988ED2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841"/>
            <a:ext cx="10515600" cy="4351338"/>
          </a:xfrm>
        </p:spPr>
        <p:txBody>
          <a:bodyPr/>
          <a:lstStyle/>
          <a:p>
            <a:endParaRPr lang="en-CN" dirty="0"/>
          </a:p>
          <a:p>
            <a:r>
              <a:rPr lang="en-US" dirty="0"/>
              <a:t>The first round was from June 2006 - April 2008</a:t>
            </a:r>
          </a:p>
          <a:p>
            <a:endParaRPr lang="en-US" dirty="0"/>
          </a:p>
          <a:p>
            <a:r>
              <a:rPr lang="en-US" dirty="0"/>
              <a:t>The second round was from August 2009—July 2012</a:t>
            </a:r>
          </a:p>
          <a:p>
            <a:endParaRPr lang="en-US" dirty="0"/>
          </a:p>
          <a:p>
            <a:r>
              <a:rPr lang="en-US" dirty="0"/>
              <a:t>The third round was from August 2011—January 2013, but it is not until January 21, 2016 that the proposed amendment on reform of the Executive Board came into force.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4699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Collecting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pre-processing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data1</a:t>
            </a:r>
            <a:endParaRPr lang="en-C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F62C-0485-A945-B1A7-E1988ED2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IMF Members' Quotas and Voting Power, and IMF Board of Governors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www.imf.org</a:t>
            </a:r>
            <a:r>
              <a:rPr lang="en-US" dirty="0"/>
              <a:t>/external/np/sec/</a:t>
            </a:r>
            <a:r>
              <a:rPr lang="en-US" dirty="0" err="1"/>
              <a:t>memdir</a:t>
            </a:r>
            <a:r>
              <a:rPr lang="en-US" dirty="0"/>
              <a:t>/</a:t>
            </a:r>
            <a:r>
              <a:rPr lang="en-US" dirty="0" err="1"/>
              <a:t>members.aspx#Z</a:t>
            </a:r>
            <a:endParaRPr lang="en-CN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9831BE7-8E99-DB43-9698-95751F9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9" y="2959358"/>
            <a:ext cx="5602108" cy="30826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183F2D-BF2B-464D-94EF-41F15250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22" y="2959358"/>
            <a:ext cx="6032578" cy="30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9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Code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1</a:t>
            </a:r>
            <a:r>
              <a:rPr lang="zh-CN" altLang="en-US" sz="4000" dirty="0">
                <a:latin typeface="+mn-lt"/>
              </a:rPr>
              <a:t> </a:t>
            </a:r>
            <a:endParaRPr lang="en-CN" sz="4000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129BB-D4DD-2043-AAC3-12ED735A2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847" y="1319134"/>
            <a:ext cx="11314850" cy="5411450"/>
          </a:xfrm>
        </p:spPr>
      </p:pic>
    </p:spTree>
    <p:extLst>
      <p:ext uri="{BB962C8B-B14F-4D97-AF65-F5344CB8AC3E}">
        <p14:creationId xmlns:p14="http://schemas.microsoft.com/office/powerpoint/2010/main" val="333701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Collecting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data2</a:t>
            </a:r>
            <a:endParaRPr lang="en-C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F62C-0485-A945-B1A7-E1988ED2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8" y="1690688"/>
            <a:ext cx="110639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collect data from the news section of the IMF website.</a:t>
            </a:r>
            <a:r>
              <a:rPr lang="zh-CN" altLang="en-US" sz="2400" dirty="0"/>
              <a:t> </a:t>
            </a:r>
            <a:r>
              <a:rPr lang="en-US" sz="2400" dirty="0"/>
              <a:t>Set the keyword as "quota formulas" ,the news type as "News article", and return the results.  https://</a:t>
            </a:r>
            <a:r>
              <a:rPr lang="en-US" sz="2400" dirty="0" err="1"/>
              <a:t>www.imf.org</a:t>
            </a:r>
            <a:r>
              <a:rPr lang="en-US" sz="2400" dirty="0"/>
              <a:t>/</a:t>
            </a:r>
            <a:r>
              <a:rPr lang="en-US" sz="2400" dirty="0" err="1"/>
              <a:t>en</a:t>
            </a:r>
            <a:r>
              <a:rPr lang="en-US" sz="2400" dirty="0"/>
              <a:t>/News/</a:t>
            </a:r>
            <a:r>
              <a:rPr lang="en-US" sz="2400" dirty="0" err="1"/>
              <a:t>SearchNews#q</a:t>
            </a:r>
            <a:r>
              <a:rPr lang="en-US" sz="2400" dirty="0"/>
              <a:t>=quota%20formula&amp;sort=%40imfdate%20descending</a:t>
            </a:r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D105-707D-0E4B-B984-B8A72E67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08" y="3333156"/>
            <a:ext cx="4977499" cy="2708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BD53E-66F1-8545-81F4-A53CA179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24" y="3333156"/>
            <a:ext cx="6356376" cy="27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Code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2</a:t>
            </a:r>
            <a:r>
              <a:rPr lang="zh-CN" altLang="en-US" sz="4000" dirty="0">
                <a:latin typeface="+mn-lt"/>
              </a:rPr>
              <a:t> </a:t>
            </a:r>
            <a:endParaRPr lang="en-CN" sz="4000" dirty="0">
              <a:latin typeface="+mn-lt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5D54D4-211F-464E-BB5D-AF343739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2" y="1319135"/>
            <a:ext cx="11773818" cy="55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Downloading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data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from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the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IMF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and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WB</a:t>
            </a:r>
            <a:r>
              <a:rPr lang="zh-CN" altLang="en-US" sz="4000" dirty="0">
                <a:latin typeface="+mn-lt"/>
              </a:rPr>
              <a:t> </a:t>
            </a:r>
            <a:endParaRPr lang="en-C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F62C-0485-A945-B1A7-E1988ED2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IMF Quota and Governance Publications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Updated IMF</a:t>
            </a:r>
            <a:r>
              <a:rPr lang="zh-CN" altLang="en-US" dirty="0"/>
              <a:t> </a:t>
            </a:r>
            <a:r>
              <a:rPr lang="en-US" dirty="0"/>
              <a:t>Quota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https://www.imf.org/external/np/fin/quotas/2018/0818.htm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the excel file as 'quotas’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IMF Monitoring of Fund Arrangements (MONA) Database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https://www.imf.org/external/np/pdr/mona/Country.aspx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the excel file as 'arrangement’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World Bank Open Data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https://data.worldbank.org/indicator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the excel file as 'CV'</a:t>
            </a:r>
          </a:p>
          <a:p>
            <a:pPr marL="0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852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Code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3</a:t>
            </a:r>
            <a:endParaRPr lang="en-CN" sz="4000" dirty="0">
              <a:latin typeface="+mn-lt"/>
            </a:endParaRPr>
          </a:p>
        </p:txBody>
      </p:sp>
      <p:pic>
        <p:nvPicPr>
          <p:cNvPr id="6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A02714C-4710-C04B-B618-3660EA319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182965"/>
            <a:ext cx="9152389" cy="1651409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89B9ED-7810-E14D-AAD1-237CA95C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5153"/>
            <a:ext cx="9152389" cy="37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5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52A0-3A25-1841-AED3-D448DD9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Code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4</a:t>
            </a:r>
            <a:endParaRPr lang="en-CN" sz="4000" dirty="0">
              <a:latin typeface="+mn-lt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2880D5-2AA6-4D43-9F00-0ECC7B59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10324"/>
            <a:ext cx="110998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A0FAC-64A9-5E47-9864-41C97A3D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97" y="4629775"/>
            <a:ext cx="4660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304</Words>
  <Application>Microsoft Macintosh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Final Project:  The effect of IMF quota and governance reform</vt:lpstr>
      <vt:lpstr>IMF quota and governance reform</vt:lpstr>
      <vt:lpstr>Collecting and pre-processing data1</vt:lpstr>
      <vt:lpstr>Code 1 </vt:lpstr>
      <vt:lpstr>Collecting data2</vt:lpstr>
      <vt:lpstr>Code 2 </vt:lpstr>
      <vt:lpstr>Downloading data from the IMF and WB </vt:lpstr>
      <vt:lpstr>Code 3</vt:lpstr>
      <vt:lpstr>Code 4</vt:lpstr>
      <vt:lpstr>Creating a new dataframe for plotting </vt:lpstr>
      <vt:lpstr>Merging datasets for regression </vt:lpstr>
      <vt:lpstr>Analysis and Visualization</vt:lpstr>
      <vt:lpstr>Analysis and Visualization</vt:lpstr>
      <vt:lpstr>Analysis and Visualization</vt:lpstr>
      <vt:lpstr>Analysis and Visualization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 The effect of IMF quota and governance reform</dc:title>
  <dc:creator>Yuki Wang</dc:creator>
  <cp:lastModifiedBy>Yuki Wang</cp:lastModifiedBy>
  <cp:revision>8</cp:revision>
  <dcterms:created xsi:type="dcterms:W3CDTF">2020-12-11T04:17:43Z</dcterms:created>
  <dcterms:modified xsi:type="dcterms:W3CDTF">2020-12-11T05:37:48Z</dcterms:modified>
</cp:coreProperties>
</file>